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6" r:id="rId10"/>
    <p:sldId id="294" r:id="rId11"/>
    <p:sldId id="285" r:id="rId12"/>
    <p:sldId id="286" r:id="rId13"/>
    <p:sldId id="280" r:id="rId14"/>
    <p:sldId id="282" r:id="rId15"/>
    <p:sldId id="279" r:id="rId16"/>
    <p:sldId id="281" r:id="rId17"/>
    <p:sldId id="277" r:id="rId18"/>
    <p:sldId id="276" r:id="rId19"/>
    <p:sldId id="262" r:id="rId20"/>
    <p:sldId id="27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тон Шаховой" initials="АШ" lastIdx="2" clrIdx="0">
    <p:extLst>
      <p:ext uri="{19B8F6BF-5375-455C-9EA6-DF929625EA0E}">
        <p15:presenceInfo xmlns:p15="http://schemas.microsoft.com/office/powerpoint/2012/main" userId="64f03441d26c879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9B1498-22D5-4C3B-906A-CB89A6F51505}" v="56" dt="2020-06-06T22:25:07.5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47" autoAdjust="0"/>
    <p:restoredTop sz="94660"/>
  </p:normalViewPr>
  <p:slideViewPr>
    <p:cSldViewPr snapToGrid="0">
      <p:cViewPr varScale="1">
        <p:scale>
          <a:sx n="62" d="100"/>
          <a:sy n="62" d="100"/>
        </p:scale>
        <p:origin x="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7/15/2020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hyperlink" Target="https://svstroydom.ru/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21" Type="http://schemas.openxmlformats.org/officeDocument/2006/relationships/image" Target="../media/image12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2.jpe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4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.png"/><Relationship Id="rId7" Type="http://schemas.openxmlformats.org/officeDocument/2006/relationships/image" Target="../media/image3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5.png"/><Relationship Id="rId7" Type="http://schemas.openxmlformats.org/officeDocument/2006/relationships/image" Target="../media/image3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5.png"/><Relationship Id="rId7" Type="http://schemas.openxmlformats.org/officeDocument/2006/relationships/image" Target="../media/image3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5.png"/><Relationship Id="rId7" Type="http://schemas.openxmlformats.org/officeDocument/2006/relationships/image" Target="../media/image4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44.jpg"/><Relationship Id="rId4" Type="http://schemas.openxmlformats.org/officeDocument/2006/relationships/image" Target="../media/image6.png"/><Relationship Id="rId9" Type="http://schemas.openxmlformats.org/officeDocument/2006/relationships/image" Target="../media/image43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5.png"/><Relationship Id="rId7" Type="http://schemas.openxmlformats.org/officeDocument/2006/relationships/image" Target="../media/image4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48.jpg"/><Relationship Id="rId4" Type="http://schemas.openxmlformats.org/officeDocument/2006/relationships/image" Target="../media/image6.png"/><Relationship Id="rId9" Type="http://schemas.openxmlformats.org/officeDocument/2006/relationships/image" Target="../media/image47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5.png"/><Relationship Id="rId7" Type="http://schemas.openxmlformats.org/officeDocument/2006/relationships/image" Target="../media/image4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52.jpg"/><Relationship Id="rId4" Type="http://schemas.openxmlformats.org/officeDocument/2006/relationships/image" Target="../media/image6.png"/><Relationship Id="rId9" Type="http://schemas.openxmlformats.org/officeDocument/2006/relationships/image" Target="../media/image5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5.png"/><Relationship Id="rId7" Type="http://schemas.openxmlformats.org/officeDocument/2006/relationships/image" Target="../media/image5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5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>
            <a:extLst>
              <a:ext uri="{FF2B5EF4-FFF2-40B4-BE49-F238E27FC236}">
                <a16:creationId xmlns:a16="http://schemas.microsoft.com/office/drawing/2014/main" id="{79BB855E-E401-41F6-8925-C43722CDD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61AB028E-5F68-413C-BBF0-EE603FDA6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39" name="Picture 138">
              <a:extLst>
                <a:ext uri="{FF2B5EF4-FFF2-40B4-BE49-F238E27FC236}">
                  <a16:creationId xmlns:a16="http://schemas.microsoft.com/office/drawing/2014/main" id="{5368E36D-BDC9-4F55-91DC-B0E56FB7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EF1EBEBA-1392-47C5-AD8B-6BFEE9D10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41" name="Picture 140">
              <a:extLst>
                <a:ext uri="{FF2B5EF4-FFF2-40B4-BE49-F238E27FC236}">
                  <a16:creationId xmlns:a16="http://schemas.microsoft.com/office/drawing/2014/main" id="{0D6C4AA0-1E91-47AC-AC54-384D60DE5A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42" name="Picture 141">
              <a:extLst>
                <a:ext uri="{FF2B5EF4-FFF2-40B4-BE49-F238E27FC236}">
                  <a16:creationId xmlns:a16="http://schemas.microsoft.com/office/drawing/2014/main" id="{4C843592-ED42-47B6-B2F3-28E0917EB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46A96D-BD6C-4DBA-9CA6-746C37F491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2619" y="3760257"/>
            <a:ext cx="9989677" cy="141863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4600" b="1" dirty="0" err="1">
                <a:solidFill>
                  <a:srgbClr val="262626"/>
                </a:solidFill>
              </a:rPr>
              <a:t>Термопанели</a:t>
            </a:r>
            <a:r>
              <a:rPr lang="ru-RU" sz="4600" b="1" dirty="0">
                <a:solidFill>
                  <a:srgbClr val="262626"/>
                </a:solidFill>
              </a:rPr>
              <a:t> и Гибкий камень для строительства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AE4DC31D-3252-4CE4-94B0-32BB37A18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72202" y="1092200"/>
            <a:ext cx="7240536" cy="2417572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СВ-Строй - строительство домов и коттеджей в Москве под ключ. Проектирование домов.">
            <a:hlinkClick r:id="rId5"/>
            <a:extLst>
              <a:ext uri="{FF2B5EF4-FFF2-40B4-BE49-F238E27FC236}">
                <a16:creationId xmlns:a16="http://schemas.microsoft.com/office/drawing/2014/main" id="{6A66E2BF-7AFD-487C-AEC1-487DD4D3F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7056" y="1410208"/>
            <a:ext cx="4618440" cy="177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AF9ABF50-2998-468E-A550-85A1DD0DDC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262441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5354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E61F402-3445-458A-9A2B-D28FD2883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673C096-95AE-4644-B76C-1DF1B667D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7A91835-418B-4867-87D7-1376A57F3F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5B511A1-E0EC-49FE-8068-9DA29CD00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A61BC5F-ADA4-4DBA-9C6B-E17E0B82E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CE6F7D2-ACED-47D2-BEFD-FB26F7537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907F2F-744B-4584-8B43-F6257FB1F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3660056" cy="1325373"/>
          </a:xfrm>
        </p:spPr>
        <p:txBody>
          <a:bodyPr anchor="b">
            <a:normAutofit/>
          </a:bodyPr>
          <a:lstStyle/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</a:rPr>
              <a:t>Что такое Гибкий камень? </a:t>
            </a:r>
            <a:endParaRPr lang="ru-RU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BE880E9-2B86-4CDB-B5B7-308745CDD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1" y="2400639"/>
            <a:ext cx="3660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0D3256-44E9-4738-B946-724BB1C0E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93774"/>
            <a:ext cx="3660057" cy="33820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</a:rPr>
              <a:t>Гибкий камень</a:t>
            </a:r>
            <a:r>
              <a:rPr lang="ru-RU" sz="1600" dirty="0">
                <a:solidFill>
                  <a:srgbClr val="262626"/>
                </a:solidFill>
              </a:rPr>
              <a:t> - это качественный строительно-отделочный материал, изготовленный из экологически чистых материалов, имеющий все необходимые сертификаты. Его можно применять как во внутренней, так и во внешней отделке.</a:t>
            </a:r>
          </a:p>
          <a:p>
            <a:pPr marL="0" indent="0" algn="ctr">
              <a:buNone/>
            </a:pPr>
            <a:r>
              <a:rPr lang="ru-RU" sz="1600" dirty="0">
                <a:solidFill>
                  <a:srgbClr val="262626"/>
                </a:solidFill>
              </a:rPr>
              <a:t>Его можно применять на стенах, полах, ступеньках, подоконниках, столешницах, в ванных комнатах, бассейнах, саунах, витражах, каминах, кухонных фартуках и т</a:t>
            </a:r>
            <a:r>
              <a:rPr lang="en-US" sz="1600" dirty="0">
                <a:solidFill>
                  <a:srgbClr val="262626"/>
                </a:solidFill>
              </a:rPr>
              <a:t>.</a:t>
            </a:r>
            <a:r>
              <a:rPr lang="ru-RU" sz="1600" dirty="0">
                <a:solidFill>
                  <a:srgbClr val="262626"/>
                </a:solidFill>
              </a:rPr>
              <a:t>д</a:t>
            </a:r>
            <a:r>
              <a:rPr lang="en-US" sz="1600" dirty="0">
                <a:solidFill>
                  <a:srgbClr val="262626"/>
                </a:solidFill>
              </a:rPr>
              <a:t>.</a:t>
            </a:r>
            <a:endParaRPr lang="ru-RU" sz="1600" dirty="0">
              <a:solidFill>
                <a:srgbClr val="262626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rgbClr val="262626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AE3333F-BB5A-4C5F-9B1C-D5950E0EBB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8668" y="1856527"/>
            <a:ext cx="5469466" cy="3144943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295817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E61F402-3445-458A-9A2B-D28FD2883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673C096-95AE-4644-B76C-1DF1B667D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7A91835-418B-4867-87D7-1376A57F3F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5B511A1-E0EC-49FE-8068-9DA29CD00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A61BC5F-ADA4-4DBA-9C6B-E17E0B82E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CE6F7D2-ACED-47D2-BEFD-FB26F7537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907F2F-744B-4584-8B43-F6257FB1F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3660056" cy="1325373"/>
          </a:xfrm>
        </p:spPr>
        <p:txBody>
          <a:bodyPr anchor="b">
            <a:normAutofit/>
          </a:bodyPr>
          <a:lstStyle/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</a:rPr>
              <a:t>Что такое </a:t>
            </a:r>
            <a:r>
              <a:rPr lang="ru-RU" sz="2800" b="1" dirty="0" err="1">
                <a:solidFill>
                  <a:schemeClr val="accent4">
                    <a:lumMod val="50000"/>
                  </a:schemeClr>
                </a:solidFill>
              </a:rPr>
              <a:t>Термопанели</a:t>
            </a: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</a:rPr>
              <a:t>? </a:t>
            </a:r>
            <a:endParaRPr lang="ru-RU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BE880E9-2B86-4CDB-B5B7-308745CDD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1" y="2400639"/>
            <a:ext cx="3660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0D3256-44E9-4738-B946-724BB1C0E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93774"/>
            <a:ext cx="3660057" cy="33820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</a:rPr>
              <a:t>Термопанели</a:t>
            </a:r>
            <a:r>
              <a:rPr lang="ru-RU" sz="1800" dirty="0">
                <a:solidFill>
                  <a:srgbClr val="262626"/>
                </a:solidFill>
              </a:rPr>
              <a:t> - это тот же гибкий камень, только вместо эластичной нетканой основы используется любой твёрдый утеплитель (пенопласт, экструдированный пенополистирол, </a:t>
            </a:r>
            <a:r>
              <a:rPr lang="ru-RU" sz="1800" dirty="0" err="1">
                <a:solidFill>
                  <a:srgbClr val="262626"/>
                </a:solidFill>
              </a:rPr>
              <a:t>минплита</a:t>
            </a:r>
            <a:r>
              <a:rPr lang="ru-RU" sz="1800" dirty="0">
                <a:solidFill>
                  <a:srgbClr val="262626"/>
                </a:solidFill>
              </a:rPr>
              <a:t> и пр.) </a:t>
            </a:r>
            <a:r>
              <a:rPr lang="ru-RU" sz="1800" dirty="0" err="1">
                <a:solidFill>
                  <a:srgbClr val="262626"/>
                </a:solidFill>
              </a:rPr>
              <a:t>Термопанели</a:t>
            </a:r>
            <a:r>
              <a:rPr lang="ru-RU" sz="1800" dirty="0">
                <a:solidFill>
                  <a:srgbClr val="262626"/>
                </a:solidFill>
              </a:rPr>
              <a:t> можно использовать для утепления любых фасадов.</a:t>
            </a:r>
          </a:p>
        </p:txBody>
      </p:sp>
      <p:pic>
        <p:nvPicPr>
          <p:cNvPr id="6" name="Рисунок 5" descr="Изображение выглядит как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B3EB2C52-A41E-4ED6-9D37-23794ECADB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8668" y="1583054"/>
            <a:ext cx="5469466" cy="3691889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096435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809344A-8157-4FE7-A4B8-54F85072AFF9}"/>
              </a:ext>
            </a:extLst>
          </p:cNvPr>
          <p:cNvSpPr/>
          <p:nvPr/>
        </p:nvSpPr>
        <p:spPr>
          <a:xfrm>
            <a:off x="1390650" y="2504702"/>
            <a:ext cx="882967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Простота монтажа и минимальный брак при монтаже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Низкая водопроницаемость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легко моется спецтехникой и вручную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Устойчивость к ультрафиолету и морозостойкость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термостойкий от -60 до +85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Не поддерживает горение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Режется ножом и ножницами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Основа - любой утеплитель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Доступная цена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Эксплуатация более 30 лет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Ударопрочный и водоотталкивающий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Большой выбор цветов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Не трескается.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Паропроницаемый</a:t>
            </a:r>
            <a:r>
              <a:rPr lang="en-US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i="0" u="none" strike="noStrike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CFA2AD-F80C-46A6-9960-1B11312F958F}"/>
              </a:ext>
            </a:extLst>
          </p:cNvPr>
          <p:cNvSpPr txBox="1"/>
          <p:nvPr/>
        </p:nvSpPr>
        <p:spPr>
          <a:xfrm>
            <a:off x="978794" y="1090152"/>
            <a:ext cx="9989677" cy="105474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ru-RU" sz="5400" b="1" kern="1200" cap="none" dirty="0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rPr>
              <a:t>Почему выбирают гибкий камень и </a:t>
            </a:r>
            <a:r>
              <a:rPr lang="ru-RU" sz="5400" b="1" kern="1200" cap="none" dirty="0" err="1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rPr>
              <a:t>термопанели</a:t>
            </a:r>
            <a:r>
              <a:rPr lang="en-US" sz="5400" b="1" dirty="0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?</a:t>
            </a:r>
            <a:endParaRPr lang="en-US" sz="5400" b="1" kern="1200" cap="none" dirty="0">
              <a:ln w="3175" cmpd="sng"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36266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CFA2AD-F80C-46A6-9960-1B11312F958F}"/>
              </a:ext>
            </a:extLst>
          </p:cNvPr>
          <p:cNvSpPr txBox="1"/>
          <p:nvPr/>
        </p:nvSpPr>
        <p:spPr>
          <a:xfrm>
            <a:off x="929140" y="832207"/>
            <a:ext cx="3005861" cy="51503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b="1" dirty="0" err="1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</a:rPr>
              <a:t>Гибкий</a:t>
            </a:r>
            <a:r>
              <a:rPr lang="en-US" b="1" dirty="0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b="1" dirty="0" err="1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</a:rPr>
              <a:t>камень</a:t>
            </a:r>
            <a:endParaRPr lang="en-US" b="1" dirty="0">
              <a:ln w="3175" cmpd="sng">
                <a:noFill/>
              </a:ln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стандартный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размер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листа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950*550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мм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,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размеры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могут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быть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другие</a:t>
            </a:r>
            <a:endParaRPr lang="en-US" dirty="0">
              <a:ln w="3175" cmpd="sng">
                <a:noFill/>
              </a:ln>
              <a:solidFill>
                <a:srgbClr val="262626"/>
              </a:solidFill>
            </a:endParaRPr>
          </a:p>
          <a:p>
            <a:pPr marL="285750" indent="-28575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толщина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покрытия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2-4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мм</a:t>
            </a:r>
            <a:endParaRPr lang="en-US" dirty="0">
              <a:ln w="3175" cmpd="sng">
                <a:noFill/>
              </a:ln>
              <a:solidFill>
                <a:srgbClr val="262626"/>
              </a:solidFill>
            </a:endParaRPr>
          </a:p>
          <a:p>
            <a:pPr marL="285750" indent="-28575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монтируется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на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клей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на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основе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ПВА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или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полимерный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клей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(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расход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– 50-250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мл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на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1 м2 в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зависимости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от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dirty="0" err="1">
                <a:ln w="3175" cmpd="sng">
                  <a:noFill/>
                </a:ln>
                <a:solidFill>
                  <a:srgbClr val="262626"/>
                </a:solidFill>
              </a:rPr>
              <a:t>поверхности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)</a:t>
            </a:r>
            <a:endParaRPr lang="ru-RU" dirty="0">
              <a:ln w="3175" cmpd="sng">
                <a:noFill/>
              </a:ln>
              <a:solidFill>
                <a:srgbClr val="262626"/>
              </a:solidFill>
            </a:endParaRPr>
          </a:p>
          <a:p>
            <a:pPr marL="285750" indent="-28575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ru-RU" dirty="0">
                <a:ln w="3175" cmpd="sng">
                  <a:noFill/>
                </a:ln>
                <a:solidFill>
                  <a:srgbClr val="262626"/>
                </a:solidFill>
              </a:rPr>
              <a:t>цвета: монохромные или с рисунком</a:t>
            </a:r>
            <a:r>
              <a:rPr lang="en-US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ru-RU" dirty="0">
                <a:ln w="3175" cmpd="sng">
                  <a:noFill/>
                </a:ln>
                <a:solidFill>
                  <a:srgbClr val="262626"/>
                </a:solidFill>
              </a:rPr>
              <a:t>на выбор заказчика</a:t>
            </a:r>
            <a:endParaRPr lang="en-US" dirty="0">
              <a:ln w="3175" cmpd="sng">
                <a:noFill/>
              </a:ln>
              <a:solidFill>
                <a:srgbClr val="262626"/>
              </a:solidFill>
            </a:endParaRPr>
          </a:p>
        </p:txBody>
      </p:sp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Рисунок 10" descr="Изображение выглядит как внутренний, стол, сидит, маленький&#10;&#10;Автоматически созданное описание">
            <a:extLst>
              <a:ext uri="{FF2B5EF4-FFF2-40B4-BE49-F238E27FC236}">
                <a16:creationId xmlns:a16="http://schemas.microsoft.com/office/drawing/2014/main" id="{26685B8F-661D-40B6-838C-87A50EE90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910" y="1116711"/>
            <a:ext cx="6098041" cy="457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542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7E61F402-3445-458A-9A2B-D28FD2883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673C096-95AE-4644-B76C-1DF1B667D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77A91835-418B-4867-87D7-1376A57F3F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5B511A1-E0EC-49FE-8068-9DA29CD00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4A61BC5F-ADA4-4DBA-9C6B-E17E0B82E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1CE6F7D2-ACED-47D2-BEFD-FB26F7537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BE880E9-2B86-4CDB-B5B7-308745CDD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1" y="2400639"/>
            <a:ext cx="3660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4CFA2AD-F80C-46A6-9960-1B11312F958F}"/>
              </a:ext>
            </a:extLst>
          </p:cNvPr>
          <p:cNvSpPr txBox="1"/>
          <p:nvPr/>
        </p:nvSpPr>
        <p:spPr>
          <a:xfrm>
            <a:off x="834667" y="2398853"/>
            <a:ext cx="4581524" cy="338209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ctr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2400" b="1" dirty="0" err="1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</a:rPr>
              <a:t>Гибкий</a:t>
            </a:r>
            <a:r>
              <a:rPr lang="en-US" sz="2400" b="1" dirty="0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</a:rPr>
              <a:t>мрамор</a:t>
            </a:r>
            <a:r>
              <a:rPr lang="en-US" sz="2400" b="1" dirty="0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b="1" dirty="0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</a:rPr>
              <a:t>(повторяет рисунок мрамора)</a:t>
            </a:r>
            <a:endParaRPr lang="en-US" sz="2400" b="1" dirty="0">
              <a:ln w="3175" cmpd="sng">
                <a:noFill/>
              </a:ln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стандартный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размер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листа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950*550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мм</a:t>
            </a:r>
            <a:r>
              <a:rPr lang="ru-RU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ru-RU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размеры могут быть другие</a:t>
            </a:r>
            <a:endParaRPr lang="en-US" sz="2000" dirty="0">
              <a:ln w="3175" cmpd="sng">
                <a:noFill/>
              </a:ln>
              <a:solidFill>
                <a:srgbClr val="262626"/>
              </a:solidFill>
            </a:endParaRPr>
          </a:p>
          <a:p>
            <a:pPr marL="285750" indent="-28575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толщина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покрытия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2-4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мм</a:t>
            </a:r>
            <a:endParaRPr lang="en-US" sz="2000" dirty="0">
              <a:ln w="3175" cmpd="sng">
                <a:noFill/>
              </a:ln>
              <a:solidFill>
                <a:srgbClr val="262626"/>
              </a:solidFill>
            </a:endParaRPr>
          </a:p>
          <a:p>
            <a:pPr marL="285750" indent="-28575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монтируется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на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клей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на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основе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ПВА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или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полимерный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клей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(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расход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– 50-250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мл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на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1 м2 в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зависимости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от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поверхности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)</a:t>
            </a:r>
            <a:endParaRPr lang="ru-RU" sz="2000" dirty="0">
              <a:ln w="3175" cmpd="sng">
                <a:noFill/>
              </a:ln>
              <a:solidFill>
                <a:srgbClr val="262626"/>
              </a:solidFill>
            </a:endParaRPr>
          </a:p>
          <a:p>
            <a:pPr marL="285750" indent="-28575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ru-RU" sz="2000" dirty="0">
                <a:ln w="3175" cmpd="sng">
                  <a:noFill/>
                </a:ln>
                <a:solidFill>
                  <a:srgbClr val="262626"/>
                </a:solidFill>
              </a:rPr>
              <a:t>рисунок камня на выбор заказчика</a:t>
            </a:r>
            <a:endParaRPr lang="en-US" sz="2000" dirty="0">
              <a:ln w="3175" cmpd="sng">
                <a:noFill/>
              </a:ln>
              <a:solidFill>
                <a:srgbClr val="262626"/>
              </a:solidFill>
            </a:endParaRPr>
          </a:p>
          <a:p>
            <a:pPr algn="ctr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US" sz="1600" dirty="0">
              <a:ln w="3175" cmpd="sng">
                <a:noFill/>
              </a:ln>
              <a:solidFill>
                <a:srgbClr val="262626"/>
              </a:solidFill>
            </a:endParaRPr>
          </a:p>
        </p:txBody>
      </p:sp>
      <p:pic>
        <p:nvPicPr>
          <p:cNvPr id="4" name="Рисунок 3" descr="Изображение выглядит как внешний, еда, жираф, сидит&#10;&#10;Автоматически созданное описание">
            <a:extLst>
              <a:ext uri="{FF2B5EF4-FFF2-40B4-BE49-F238E27FC236}">
                <a16:creationId xmlns:a16="http://schemas.microsoft.com/office/drawing/2014/main" id="{EBBFA2DE-27DE-46FF-8DC5-7E87F02FC1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012" r="7464" b="3"/>
          <a:stretch/>
        </p:blipFill>
        <p:spPr>
          <a:xfrm>
            <a:off x="6247340" y="1488258"/>
            <a:ext cx="4649259" cy="4125265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792518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440FBE6-72B7-43D4-A8EB-FDBC35FE5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47B8492-BC4D-4046-B35A-C38E03494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7264A7B-BD07-443B-B4AE-B7D112274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D9B85B4-ACC6-412B-BC6B-2163BCCDF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7D5E57D-F913-44D3-9AF3-FCDFAE64F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CF01E4E-4102-455A-BC41-D5F848B94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6652DC1-CA18-4263-AC06-BAB0B05EC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1" y="2400639"/>
            <a:ext cx="3660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4CFA2AD-F80C-46A6-9960-1B11312F958F}"/>
              </a:ext>
            </a:extLst>
          </p:cNvPr>
          <p:cNvSpPr txBox="1"/>
          <p:nvPr/>
        </p:nvSpPr>
        <p:spPr>
          <a:xfrm>
            <a:off x="886644" y="2493774"/>
            <a:ext cx="5442793" cy="338209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algn="ctr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2400" b="1" dirty="0" err="1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</a:rPr>
              <a:t>Термопанели</a:t>
            </a:r>
            <a:endParaRPr lang="en-US" sz="2400" b="1" dirty="0">
              <a:ln w="3175" cmpd="sng">
                <a:noFill/>
              </a:ln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стандартный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размер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листа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950*550 </a:t>
            </a: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мм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размеры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могут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быть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другие</a:t>
            </a:r>
            <a:endParaRPr lang="en-US" sz="2000" dirty="0">
              <a:ln w="3175" cmpd="sng">
                <a:noFill/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толщина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покрытия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2-4 </a:t>
            </a: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мм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толщина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утеплителя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30-100 </a:t>
            </a: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мм</a:t>
            </a:r>
            <a:endParaRPr lang="en-US" sz="2000" dirty="0">
              <a:ln w="3175" cmpd="sng">
                <a:noFill/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монтируется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на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клей-пена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(</a:t>
            </a: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расход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- 410 </a:t>
            </a: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руб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. 1 </a:t>
            </a: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баллон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на</a:t>
            </a:r>
            <a:r>
              <a:rPr lang="en-US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5-6 м2)</a:t>
            </a:r>
            <a:endParaRPr lang="ru-RU" sz="2000" dirty="0">
              <a:ln w="3175" cmpd="sng">
                <a:noFill/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ru-RU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затирка швов делается в цвет </a:t>
            </a:r>
            <a:r>
              <a:rPr lang="ru-RU" sz="2000" dirty="0" err="1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термопанели</a:t>
            </a:r>
            <a:r>
              <a:rPr lang="ru-RU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 (в подарок на дом)</a:t>
            </a:r>
          </a:p>
          <a:p>
            <a:pPr marL="285750" indent="-28575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ru-RU" sz="2000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для скругленного и острого угла применяется шаблон для подрезки углов</a:t>
            </a:r>
          </a:p>
          <a:p>
            <a:pPr marL="285750" indent="-28575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ru-RU" sz="2000" dirty="0">
                <a:ln w="3175" cmpd="sng">
                  <a:noFill/>
                </a:ln>
                <a:solidFill>
                  <a:srgbClr val="262626"/>
                </a:solidFill>
              </a:rPr>
              <a:t>цвета: монохромные или с рисунком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ru-RU" sz="2000" dirty="0">
                <a:ln w="3175" cmpd="sng">
                  <a:noFill/>
                </a:ln>
                <a:solidFill>
                  <a:srgbClr val="262626"/>
                </a:solidFill>
              </a:rPr>
              <a:t>на выбор заказчика</a:t>
            </a:r>
            <a:endParaRPr lang="en-US" sz="2000" dirty="0">
              <a:ln w="3175" cmpd="sng">
                <a:noFill/>
              </a:ln>
              <a:solidFill>
                <a:srgbClr val="262626"/>
              </a:solidFill>
            </a:endParaRPr>
          </a:p>
        </p:txBody>
      </p:sp>
      <p:pic>
        <p:nvPicPr>
          <p:cNvPr id="3" name="Рисунок 2" descr="Изображение выглядит как здание, маленький, сидит, кирпич&#10;&#10;Автоматически созданное описание">
            <a:extLst>
              <a:ext uri="{FF2B5EF4-FFF2-40B4-BE49-F238E27FC236}">
                <a16:creationId xmlns:a16="http://schemas.microsoft.com/office/drawing/2014/main" id="{9320BEC0-51FB-4BD0-9A11-3A112E7820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853" r="16545" b="2"/>
          <a:stretch/>
        </p:blipFill>
        <p:spPr>
          <a:xfrm>
            <a:off x="6553203" y="1438440"/>
            <a:ext cx="4660017" cy="4209885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143828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E61F402-3445-458A-9A2B-D28FD2883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673C096-95AE-4644-B76C-1DF1B667D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7A91835-418B-4867-87D7-1376A57F3F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5B511A1-E0EC-49FE-8068-9DA29CD00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A61BC5F-ADA4-4DBA-9C6B-E17E0B82E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CE6F7D2-ACED-47D2-BEFD-FB26F7537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BE880E9-2B86-4CDB-B5B7-308745CDD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1" y="2400639"/>
            <a:ext cx="3660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4CFA2AD-F80C-46A6-9960-1B11312F958F}"/>
              </a:ext>
            </a:extLst>
          </p:cNvPr>
          <p:cNvSpPr txBox="1"/>
          <p:nvPr/>
        </p:nvSpPr>
        <p:spPr>
          <a:xfrm>
            <a:off x="1295401" y="2493774"/>
            <a:ext cx="4510723" cy="33820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2400" b="1" dirty="0" err="1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</a:rPr>
              <a:t>Глянцевое</a:t>
            </a:r>
            <a:r>
              <a:rPr lang="en-US" sz="2400" b="1" dirty="0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</a:rPr>
              <a:t>покрытие</a:t>
            </a:r>
            <a:r>
              <a:rPr lang="ru-RU" sz="2400" b="1" dirty="0">
                <a:ln w="3175" cmpd="sng">
                  <a:noFill/>
                </a:ln>
                <a:solidFill>
                  <a:schemeClr val="accent4">
                    <a:lumMod val="50000"/>
                  </a:schemeClr>
                </a:solidFill>
              </a:rPr>
              <a:t> для защиты от влаги и гладкости</a:t>
            </a:r>
            <a:endParaRPr lang="en-US" sz="2400" b="1" dirty="0">
              <a:ln w="3175" cmpd="sng">
                <a:noFill/>
              </a:ln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наносится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ru-RU" sz="2000" dirty="0">
                <a:ln w="3175" cmpd="sng">
                  <a:noFill/>
                </a:ln>
                <a:solidFill>
                  <a:srgbClr val="262626"/>
                </a:solidFill>
              </a:rPr>
              <a:t>по желанию заказчика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после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монтажа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ru-RU" sz="2000" dirty="0">
                <a:ln w="3175" cmpd="sng">
                  <a:noFill/>
                </a:ln>
                <a:solidFill>
                  <a:srgbClr val="262626"/>
                </a:solidFill>
              </a:rPr>
              <a:t>от 2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до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4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слоев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ru-RU" sz="2000" dirty="0" err="1">
                <a:ln w="3175" cmpd="sng">
                  <a:noFill/>
                </a:ln>
                <a:solidFill>
                  <a:srgbClr val="262626"/>
                </a:solidFill>
              </a:rPr>
              <a:t>алкидноуретанового</a:t>
            </a:r>
            <a:r>
              <a:rPr lang="ru-RU" sz="2000" dirty="0">
                <a:ln w="3175" cmpd="sng">
                  <a:noFill/>
                </a:ln>
                <a:solidFill>
                  <a:srgbClr val="262626"/>
                </a:solidFill>
              </a:rPr>
              <a:t> лака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(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каждый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слой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сохнет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4 </a:t>
            </a: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часа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)</a:t>
            </a:r>
          </a:p>
          <a:p>
            <a:pPr marL="285750" indent="-28575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en-US" sz="2000" dirty="0" err="1">
                <a:ln w="3175" cmpd="sng">
                  <a:noFill/>
                </a:ln>
                <a:solidFill>
                  <a:srgbClr val="262626"/>
                </a:solidFill>
              </a:rPr>
              <a:t>расход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 - </a:t>
            </a:r>
            <a:r>
              <a:rPr lang="ru-RU" sz="2000" dirty="0">
                <a:ln w="3175" cmpd="sng">
                  <a:noFill/>
                </a:ln>
                <a:solidFill>
                  <a:srgbClr val="262626"/>
                </a:solidFill>
              </a:rPr>
              <a:t>0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,</a:t>
            </a:r>
            <a:r>
              <a:rPr lang="ru-RU" sz="2000" dirty="0">
                <a:ln w="3175" cmpd="sng">
                  <a:noFill/>
                </a:ln>
                <a:solidFill>
                  <a:srgbClr val="262626"/>
                </a:solidFill>
              </a:rPr>
              <a:t>2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 </a:t>
            </a:r>
            <a:r>
              <a:rPr lang="ru-RU" sz="2000" dirty="0">
                <a:ln w="3175" cmpd="sng">
                  <a:noFill/>
                </a:ln>
                <a:solidFill>
                  <a:srgbClr val="262626"/>
                </a:solidFill>
              </a:rPr>
              <a:t>л на 1 м2 на 2 слоя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, </a:t>
            </a:r>
            <a:r>
              <a:rPr lang="ru-RU" sz="2000" dirty="0">
                <a:ln w="3175" cmpd="sng">
                  <a:noFill/>
                </a:ln>
                <a:solidFill>
                  <a:srgbClr val="262626"/>
                </a:solidFill>
              </a:rPr>
              <a:t>стоимость 400 </a:t>
            </a:r>
            <a:r>
              <a:rPr lang="ru-RU" sz="2000" dirty="0" err="1">
                <a:ln w="3175" cmpd="sng">
                  <a:noFill/>
                </a:ln>
                <a:solidFill>
                  <a:srgbClr val="262626"/>
                </a:solidFill>
              </a:rPr>
              <a:t>руб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. </a:t>
            </a:r>
            <a:r>
              <a:rPr lang="ru-RU" sz="2000" dirty="0">
                <a:ln w="3175" cmpd="sng">
                  <a:noFill/>
                </a:ln>
                <a:solidFill>
                  <a:srgbClr val="262626"/>
                </a:solidFill>
              </a:rPr>
              <a:t>за 0</a:t>
            </a:r>
            <a:r>
              <a:rPr lang="en-US" sz="2000" dirty="0">
                <a:ln w="3175" cmpd="sng">
                  <a:noFill/>
                </a:ln>
                <a:solidFill>
                  <a:srgbClr val="262626"/>
                </a:solidFill>
              </a:rPr>
              <a:t>,9 </a:t>
            </a:r>
            <a:r>
              <a:rPr lang="ru-RU" sz="2000" dirty="0">
                <a:ln w="3175" cmpd="sng">
                  <a:noFill/>
                </a:ln>
                <a:solidFill>
                  <a:srgbClr val="262626"/>
                </a:solidFill>
              </a:rPr>
              <a:t>л</a:t>
            </a:r>
            <a:endParaRPr lang="en-US" sz="2000" dirty="0">
              <a:ln w="3175" cmpd="sng">
                <a:noFill/>
              </a:ln>
              <a:solidFill>
                <a:srgbClr val="262626"/>
              </a:solidFill>
            </a:endParaRPr>
          </a:p>
        </p:txBody>
      </p:sp>
      <p:pic>
        <p:nvPicPr>
          <p:cNvPr id="6" name="Рисунок 5" descr="Изображение выглядит как сидит, кот, мобильный телефон, маленький&#10;&#10;Автоматически созданное описание">
            <a:extLst>
              <a:ext uri="{FF2B5EF4-FFF2-40B4-BE49-F238E27FC236}">
                <a16:creationId xmlns:a16="http://schemas.microsoft.com/office/drawing/2014/main" id="{17A90DFB-1D3A-49E1-B005-429C5849C5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250" y="982131"/>
            <a:ext cx="4510723" cy="4893735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728447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051213-1919-4715-8565-566AC7A53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135468" y="1751584"/>
            <a:ext cx="1262421" cy="1715961"/>
          </a:xfrm>
          <a:prstGeom prst="rect">
            <a:avLst/>
          </a:prstGeom>
        </p:spPr>
      </p:pic>
      <p:pic>
        <p:nvPicPr>
          <p:cNvPr id="4" name="Рисунок 3" descr="Изображение выглядит как внешний, трава, стоит, поле&#10;&#10;Автоматически созданное описание">
            <a:extLst>
              <a:ext uri="{FF2B5EF4-FFF2-40B4-BE49-F238E27FC236}">
                <a16:creationId xmlns:a16="http://schemas.microsoft.com/office/drawing/2014/main" id="{54E5E6B1-7D8E-425C-9EFD-94187F636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097326" y="3154041"/>
            <a:ext cx="1343885" cy="1708311"/>
          </a:xfrm>
          <a:prstGeom prst="rect">
            <a:avLst/>
          </a:prstGeom>
        </p:spPr>
      </p:pic>
      <p:pic>
        <p:nvPicPr>
          <p:cNvPr id="6" name="Рисунок 5" descr="Изображение выглядит как еда, хлеб, сидит, бумага&#10;&#10;Автоматически созданное описание">
            <a:extLst>
              <a:ext uri="{FF2B5EF4-FFF2-40B4-BE49-F238E27FC236}">
                <a16:creationId xmlns:a16="http://schemas.microsoft.com/office/drawing/2014/main" id="{3C78EBAA-35AD-4DEF-BB22-DE40486A2F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86081" y="475115"/>
            <a:ext cx="1232125" cy="1639630"/>
          </a:xfrm>
          <a:prstGeom prst="rect">
            <a:avLst/>
          </a:prstGeom>
        </p:spPr>
      </p:pic>
      <p:pic>
        <p:nvPicPr>
          <p:cNvPr id="8" name="Рисунок 7" descr="Изображение выглядит как внешний, торт, здание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DFA63802-561D-47A9-9028-BE558558B8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7894018" y="3174396"/>
            <a:ext cx="1362925" cy="171596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рава, человек, мобильный телефон, фот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06CB26CD-2527-4588-840A-501891EEBE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842078" y="4665971"/>
            <a:ext cx="1311840" cy="1639632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внешний, сидит, знак, стоит&#10;&#10;Автоматически созданное описание">
            <a:extLst>
              <a:ext uri="{FF2B5EF4-FFF2-40B4-BE49-F238E27FC236}">
                <a16:creationId xmlns:a16="http://schemas.microsoft.com/office/drawing/2014/main" id="{24F2A3F2-B697-46F1-BF31-7ECD794092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4285446" y="3198087"/>
            <a:ext cx="1392242" cy="1668577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галстук, носит, человек, мужчина&#10;&#10;Автоматически созданное описание">
            <a:extLst>
              <a:ext uri="{FF2B5EF4-FFF2-40B4-BE49-F238E27FC236}">
                <a16:creationId xmlns:a16="http://schemas.microsoft.com/office/drawing/2014/main" id="{3418AFC7-60B5-4AEF-99ED-7FFAA86565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2565212" y="4678317"/>
            <a:ext cx="1311841" cy="1639631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лошадиные, стоит, фотография, закрыть&#10;&#10;Автоматически созданное описание">
            <a:extLst>
              <a:ext uri="{FF2B5EF4-FFF2-40B4-BE49-F238E27FC236}">
                <a16:creationId xmlns:a16="http://schemas.microsoft.com/office/drawing/2014/main" id="{91C7339C-EF82-497A-8D80-7A1C2372D1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583469" y="3263946"/>
            <a:ext cx="1336924" cy="1592174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стоит, трава, дерево, зебра&#10;&#10;Автоматически созданное описание">
            <a:extLst>
              <a:ext uri="{FF2B5EF4-FFF2-40B4-BE49-F238E27FC236}">
                <a16:creationId xmlns:a16="http://schemas.microsoft.com/office/drawing/2014/main" id="{C9151A9C-6976-4051-A319-FB291A44F18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2606328" y="462885"/>
            <a:ext cx="1256585" cy="1639631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фотография, маленький, граффити, укладывает&#10;&#10;Автоматически созданное описание">
            <a:extLst>
              <a:ext uri="{FF2B5EF4-FFF2-40B4-BE49-F238E27FC236}">
                <a16:creationId xmlns:a16="http://schemas.microsoft.com/office/drawing/2014/main" id="{4F9EF020-8C6C-4ECE-BD4A-031657BF49A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4349944" y="1775688"/>
            <a:ext cx="1263246" cy="1668577"/>
          </a:xfrm>
          <a:prstGeom prst="rect">
            <a:avLst/>
          </a:prstGeom>
        </p:spPr>
      </p:pic>
      <p:pic>
        <p:nvPicPr>
          <p:cNvPr id="22" name="Рисунок 21" descr="Изображение выглядит как фрукт, внешний, летит, еда&#10;&#10;Автоматически созданное описание">
            <a:extLst>
              <a:ext uri="{FF2B5EF4-FFF2-40B4-BE49-F238E27FC236}">
                <a16:creationId xmlns:a16="http://schemas.microsoft.com/office/drawing/2014/main" id="{F7A36356-FC7A-4297-A3BD-70B7AF0670B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5400000">
            <a:off x="858900" y="1810623"/>
            <a:ext cx="1309543" cy="1649607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снег, закрытый, стоит, татуировка&#10;&#10;Автоматически созданное описание">
            <a:extLst>
              <a:ext uri="{FF2B5EF4-FFF2-40B4-BE49-F238E27FC236}">
                <a16:creationId xmlns:a16="http://schemas.microsoft.com/office/drawing/2014/main" id="{CE9B99BC-0397-4DCD-8554-99C8D56E5FA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5400000">
            <a:off x="4372027" y="439869"/>
            <a:ext cx="1219081" cy="1668576"/>
          </a:xfrm>
          <a:prstGeom prst="rect">
            <a:avLst/>
          </a:prstGeom>
        </p:spPr>
      </p:pic>
      <p:pic>
        <p:nvPicPr>
          <p:cNvPr id="26" name="Рисунок 25" descr="Изображение выглядит как снег, зебра, фотография, стоит&#10;&#10;Автоматически созданное описание">
            <a:extLst>
              <a:ext uri="{FF2B5EF4-FFF2-40B4-BE49-F238E27FC236}">
                <a16:creationId xmlns:a16="http://schemas.microsoft.com/office/drawing/2014/main" id="{EA5D8CD0-736D-4AC7-BF05-2418485AACA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5400000">
            <a:off x="6128123" y="445190"/>
            <a:ext cx="1229723" cy="1668576"/>
          </a:xfrm>
          <a:prstGeom prst="rect">
            <a:avLst/>
          </a:prstGeom>
        </p:spPr>
      </p:pic>
      <p:pic>
        <p:nvPicPr>
          <p:cNvPr id="28" name="Рисунок 27" descr="Изображение выглядит как кот, фотография, коврик, укладывает&#10;&#10;Автоматически созданное описание">
            <a:extLst>
              <a:ext uri="{FF2B5EF4-FFF2-40B4-BE49-F238E27FC236}">
                <a16:creationId xmlns:a16="http://schemas.microsoft.com/office/drawing/2014/main" id="{7AACA53F-B22F-4A75-AFE0-D7526D80DBC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5400000">
            <a:off x="829535" y="3240218"/>
            <a:ext cx="1336923" cy="1639630"/>
          </a:xfrm>
          <a:prstGeom prst="rect">
            <a:avLst/>
          </a:prstGeom>
        </p:spPr>
      </p:pic>
      <p:pic>
        <p:nvPicPr>
          <p:cNvPr id="30" name="Рисунок 29" descr="Изображение выглядит как внешний, ракетка, держит, корт&#10;&#10;Автоматически созданное описание">
            <a:extLst>
              <a:ext uri="{FF2B5EF4-FFF2-40B4-BE49-F238E27FC236}">
                <a16:creationId xmlns:a16="http://schemas.microsoft.com/office/drawing/2014/main" id="{CB963418-57B2-47B1-ADF0-5331E9ED1A3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5400000">
            <a:off x="6104632" y="4586099"/>
            <a:ext cx="1336924" cy="1715962"/>
          </a:xfrm>
          <a:prstGeom prst="rect">
            <a:avLst/>
          </a:prstGeom>
        </p:spPr>
      </p:pic>
      <p:pic>
        <p:nvPicPr>
          <p:cNvPr id="32" name="Рисунок 31" descr="Изображение выглядит как трава, поле, ребенок, молодой&#10;&#10;Автоматически созданное описание">
            <a:extLst>
              <a:ext uri="{FF2B5EF4-FFF2-40B4-BE49-F238E27FC236}">
                <a16:creationId xmlns:a16="http://schemas.microsoft.com/office/drawing/2014/main" id="{A0DC4188-4DDB-4D74-BADB-E9AE30D397D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5400000">
            <a:off x="2578697" y="1814461"/>
            <a:ext cx="1311843" cy="1639630"/>
          </a:xfrm>
          <a:prstGeom prst="rect">
            <a:avLst/>
          </a:prstGeom>
        </p:spPr>
      </p:pic>
      <p:pic>
        <p:nvPicPr>
          <p:cNvPr id="34" name="Рисунок 33" descr="Изображение выглядит как внешний, трава, стоит, ребенок&#10;&#10;Автоматически созданное описание">
            <a:extLst>
              <a:ext uri="{FF2B5EF4-FFF2-40B4-BE49-F238E27FC236}">
                <a16:creationId xmlns:a16="http://schemas.microsoft.com/office/drawing/2014/main" id="{DE4C2919-5EA1-4AB0-977C-7AE338AD54E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5400000">
            <a:off x="7907019" y="4586099"/>
            <a:ext cx="1336924" cy="1715961"/>
          </a:xfrm>
          <a:prstGeom prst="rect">
            <a:avLst/>
          </a:prstGeom>
        </p:spPr>
      </p:pic>
      <p:pic>
        <p:nvPicPr>
          <p:cNvPr id="36" name="Рисунок 35" descr="Изображение выглядит как волна, укладывает, едет, серфинг&#10;&#10;Автоматически созданное описание">
            <a:extLst>
              <a:ext uri="{FF2B5EF4-FFF2-40B4-BE49-F238E27FC236}">
                <a16:creationId xmlns:a16="http://schemas.microsoft.com/office/drawing/2014/main" id="{27479039-43DE-41B3-8A71-DA04BEFD478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5400000">
            <a:off x="4336767" y="4641783"/>
            <a:ext cx="1305837" cy="1668576"/>
          </a:xfrm>
          <a:prstGeom prst="rect">
            <a:avLst/>
          </a:prstGeom>
        </p:spPr>
      </p:pic>
      <p:pic>
        <p:nvPicPr>
          <p:cNvPr id="40" name="Рисунок 39" descr="Изображение выглядит как внешний, еда, жираф, сидит&#10;&#10;Автоматически созданное описание">
            <a:extLst>
              <a:ext uri="{FF2B5EF4-FFF2-40B4-BE49-F238E27FC236}">
                <a16:creationId xmlns:a16="http://schemas.microsoft.com/office/drawing/2014/main" id="{8CDF9F3F-4FD9-4AEB-8C3C-B7D266C235E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717501" y="1978352"/>
            <a:ext cx="1715961" cy="1268281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39882DA1-D73A-4610-8424-8B662B9B361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5400000">
            <a:off x="8555140" y="-194549"/>
            <a:ext cx="1203863" cy="2973917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F17F3DA3-7413-42BB-B7A3-A424192ABA4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519887" y="4775617"/>
            <a:ext cx="1668576" cy="135302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D7D0558C-8006-4A32-98C4-3E1BA44DAA5D}"/>
              </a:ext>
            </a:extLst>
          </p:cNvPr>
          <p:cNvSpPr txBox="1"/>
          <p:nvPr/>
        </p:nvSpPr>
        <p:spPr>
          <a:xfrm>
            <a:off x="9526303" y="3262320"/>
            <a:ext cx="18088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4">
                    <a:lumMod val="50000"/>
                  </a:schemeClr>
                </a:solidFill>
              </a:rPr>
              <a:t>Примеры цветов и рисунков</a:t>
            </a:r>
          </a:p>
        </p:txBody>
      </p:sp>
    </p:spTree>
    <p:extLst>
      <p:ext uri="{BB962C8B-B14F-4D97-AF65-F5344CB8AC3E}">
        <p14:creationId xmlns:p14="http://schemas.microsoft.com/office/powerpoint/2010/main" val="1258466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77576E5-E7DB-46C7-B0D9-A0AB18787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A2C244BC-AB19-460B-9A7B-5BAFE9DEAB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2D7728D-2CB0-4ADE-B6BF-4BA8ED772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3E0EDB8-8162-4D16-9521-52415777B0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7060CB3-C139-4548-A73F-74689C929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3E3CED3-8830-45C9-8D6C-F4ECADD4F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F2D62A-C66C-42DF-8C05-99B0B1A8B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611" y="350556"/>
            <a:ext cx="11542779" cy="6156888"/>
          </a:xfrm>
          <a:prstGeom prst="rect">
            <a:avLst/>
          </a:prstGeom>
          <a:noFill/>
          <a:ln w="25400" cap="flat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4E725E0-77AB-436E-A113-3390F97420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94430"/>
              </p:ext>
            </p:extLst>
          </p:nvPr>
        </p:nvGraphicFramePr>
        <p:xfrm>
          <a:off x="1247169" y="666795"/>
          <a:ext cx="9697663" cy="5524420"/>
        </p:xfrm>
        <a:graphic>
          <a:graphicData uri="http://schemas.openxmlformats.org/drawingml/2006/table">
            <a:tbl>
              <a:tblPr/>
              <a:tblGrid>
                <a:gridCol w="4531995">
                  <a:extLst>
                    <a:ext uri="{9D8B030D-6E8A-4147-A177-3AD203B41FA5}">
                      <a16:colId xmlns:a16="http://schemas.microsoft.com/office/drawing/2014/main" val="3524413571"/>
                    </a:ext>
                  </a:extLst>
                </a:gridCol>
                <a:gridCol w="5165668">
                  <a:extLst>
                    <a:ext uri="{9D8B030D-6E8A-4147-A177-3AD203B41FA5}">
                      <a16:colId xmlns:a16="http://schemas.microsoft.com/office/drawing/2014/main" val="2624417803"/>
                    </a:ext>
                  </a:extLst>
                </a:gridCol>
              </a:tblGrid>
              <a:tr h="605615">
                <a:tc gridSpan="2"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Применение 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303" marR="187303" marT="93652" marB="9365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835313"/>
                  </a:ext>
                </a:extLst>
              </a:tr>
              <a:tr h="431319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Термопанели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Гибкий камень и мрамор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29177"/>
                  </a:ext>
                </a:extLst>
              </a:tr>
              <a:tr h="431319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Фасады и цоколь</a:t>
                      </a:r>
                      <a:endParaRPr lang="ru-RU" sz="3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894171"/>
                  </a:ext>
                </a:extLst>
              </a:tr>
              <a:tr h="605615">
                <a:tc gridSpan="2"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Фрески и рисунки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303" marR="187303" marT="93652" marB="9365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27018"/>
                  </a:ext>
                </a:extLst>
              </a:tr>
              <a:tr h="431319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Пол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574260"/>
                  </a:ext>
                </a:extLst>
              </a:tr>
              <a:tr h="431319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Стены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9898377"/>
                  </a:ext>
                </a:extLst>
              </a:tr>
              <a:tr h="431319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Ванная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8526912"/>
                  </a:ext>
                </a:extLst>
              </a:tr>
              <a:tr h="431319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Сауна и бассейн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212497"/>
                  </a:ext>
                </a:extLst>
              </a:tr>
              <a:tr h="431319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Камины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7941360"/>
                  </a:ext>
                </a:extLst>
              </a:tr>
              <a:tr h="431319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Ресепшн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0189440"/>
                  </a:ext>
                </a:extLst>
              </a:tr>
              <a:tr h="431319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Столы и столешницы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4992321"/>
                  </a:ext>
                </a:extLst>
              </a:tr>
              <a:tr h="431319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ru-RU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Световые приборы и панели</a:t>
                      </a:r>
                      <a:endParaRPr lang="ru-RU" sz="3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007" marR="13007" marT="13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87592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4224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6BD642B1-E8A0-4B5B-8E4A-D8EF15A08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241D71B9-BFD9-40DE-BC3B-E64BA2895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2504B9E-D812-4C78-9981-5F48C1288A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2F886AB1-61BE-4427-BED7-571CF1EF1C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E912E8F6-1094-49C1-B7CD-CC46B33D6F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870FE29-3AF7-4226-8303-7C1B0B8E1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8B226A40-22CC-40E5-9EC4-5163536C6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BB9B7D3-101C-4F55-A956-62DA4AAD4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53BD5441-821C-4091-8DDD-A4A56A6FC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FC6E877-1BD2-4856-8FFD-250D27C15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F64C008A-2A32-4626-A83A-16A984F886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875D67EF-62E2-43F5-8005-7A7A319D05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1FEB2BA-8D93-44EB-AB9C-4A508EF95A52}"/>
              </a:ext>
            </a:extLst>
          </p:cNvPr>
          <p:cNvSpPr txBox="1"/>
          <p:nvPr/>
        </p:nvSpPr>
        <p:spPr>
          <a:xfrm>
            <a:off x="1102619" y="4404852"/>
            <a:ext cx="9989677" cy="10547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5400" b="1" kern="1200" cap="none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Фасады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D2CA3DB-2141-4DE2-9F8A-9E5561DDF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11086" y="1092200"/>
            <a:ext cx="8962768" cy="3128346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 descr="Изображение выглядит как здание, внешний, кирпич, сидит&#10;&#10;Автоматически созданное описание">
            <a:extLst>
              <a:ext uri="{FF2B5EF4-FFF2-40B4-BE49-F238E27FC236}">
                <a16:creationId xmlns:a16="http://schemas.microsoft.com/office/drawing/2014/main" id="{58F804CE-64FC-4A49-A6DB-FAC301E431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6502" y="1309101"/>
            <a:ext cx="4243375" cy="2694543"/>
          </a:xfrm>
          <a:prstGeom prst="rect">
            <a:avLst/>
          </a:prstGeom>
        </p:spPr>
      </p:pic>
      <p:pic>
        <p:nvPicPr>
          <p:cNvPr id="5" name="Рисунок 4" descr="Изображение выглядит как здание, внешний, кирпич, улица&#10;&#10;Автоматически созданное описание">
            <a:extLst>
              <a:ext uri="{FF2B5EF4-FFF2-40B4-BE49-F238E27FC236}">
                <a16:creationId xmlns:a16="http://schemas.microsoft.com/office/drawing/2014/main" id="{4EEC722A-5B1A-4E14-A712-0A98AEC566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0744" y="1314080"/>
            <a:ext cx="4227694" cy="2684585"/>
          </a:xfrm>
          <a:prstGeom prst="rect">
            <a:avLst/>
          </a:prstGeom>
        </p:spPr>
      </p:pic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1214B64F-D291-4308-B071-A2678ED78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64080" y="5518838"/>
            <a:ext cx="78638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742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8D3EAE6-5AC4-4EF7-BA5E-FF047F057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5223CC4-CEF2-43BE-A268-7574A7F572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AD518D9-DA34-42A4-AE7C-2449A29A2A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57E9183-A8C2-4E29-854A-122252F8C7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27F9D8B-907D-42F0-8748-A986C12C50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27D324-ED99-4DAD-96B2-75E77B6EE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458EB8A-C7C5-4211-9687-A5EE0C6DD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5D94D4E-6D90-4017-88B5-20FB90038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5383EC4-D6DD-4C5A-913E-9FBB97309C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9779F7A-4308-4A06-9EE1-97A003037C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0F2FC2F-2244-4240-94B0-9D51B33BA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3307054-69F1-41D9-993D-AE5A21F86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1FEB2BA-8D93-44EB-AB9C-4A508EF95A52}"/>
              </a:ext>
            </a:extLst>
          </p:cNvPr>
          <p:cNvSpPr txBox="1"/>
          <p:nvPr/>
        </p:nvSpPr>
        <p:spPr>
          <a:xfrm>
            <a:off x="1102619" y="4404852"/>
            <a:ext cx="9989677" cy="10547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5400" b="1" kern="1200" cap="none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Фрески и рисунки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E7B777-18B2-4C35-B506-702DC68D2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11086" y="1092200"/>
            <a:ext cx="8962768" cy="3128346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 descr="Изображение выглядит как внутренний, стол, живой, комната&#10;&#10;Автоматически созданное описание">
            <a:extLst>
              <a:ext uri="{FF2B5EF4-FFF2-40B4-BE49-F238E27FC236}">
                <a16:creationId xmlns:a16="http://schemas.microsoft.com/office/drawing/2014/main" id="{3901AEED-F55D-4EA0-8540-1864983E40D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454" r="-4" b="-4"/>
          <a:stretch/>
        </p:blipFill>
        <p:spPr>
          <a:xfrm>
            <a:off x="1776502" y="1257341"/>
            <a:ext cx="4243375" cy="2798064"/>
          </a:xfrm>
          <a:prstGeom prst="rect">
            <a:avLst/>
          </a:prstGeom>
        </p:spPr>
      </p:pic>
      <p:pic>
        <p:nvPicPr>
          <p:cNvPr id="5" name="Рисунок 4" descr="Изображение выглядит как кот, лев, животное, млекопитающее&#10;&#10;Автоматически созданное описание">
            <a:extLst>
              <a:ext uri="{FF2B5EF4-FFF2-40B4-BE49-F238E27FC236}">
                <a16:creationId xmlns:a16="http://schemas.microsoft.com/office/drawing/2014/main" id="{FF914F10-B391-4B8F-A8B9-CCD95D822F8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0328" r="-2" b="2871"/>
          <a:stretch/>
        </p:blipFill>
        <p:spPr>
          <a:xfrm>
            <a:off x="6180744" y="1257341"/>
            <a:ext cx="4227694" cy="2798064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DF7A100-AC98-48E5-8ADC-222C893FB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64080" y="5518838"/>
            <a:ext cx="78638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637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6BD642B1-E8A0-4B5B-8E4A-D8EF15A08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241D71B9-BFD9-40DE-BC3B-E64BA2895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2504B9E-D812-4C78-9981-5F48C1288A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2F886AB1-61BE-4427-BED7-571CF1EF1C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E912E8F6-1094-49C1-B7CD-CC46B33D6F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870FE29-3AF7-4226-8303-7C1B0B8E1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8B226A40-22CC-40E5-9EC4-5163536C6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BB9B7D3-101C-4F55-A956-62DA4AAD4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53BD5441-821C-4091-8DDD-A4A56A6FC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FC6E877-1BD2-4856-8FFD-250D27C15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F64C008A-2A32-4626-A83A-16A984F886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875D67EF-62E2-43F5-8005-7A7A319D05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1FEB2BA-8D93-44EB-AB9C-4A508EF95A52}"/>
              </a:ext>
            </a:extLst>
          </p:cNvPr>
          <p:cNvSpPr txBox="1"/>
          <p:nvPr/>
        </p:nvSpPr>
        <p:spPr>
          <a:xfrm>
            <a:off x="1102619" y="4404852"/>
            <a:ext cx="9989677" cy="10547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5400" b="1" kern="1200" cap="none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Пол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D2CA3DB-2141-4DE2-9F8A-9E5561DDF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11086" y="1092200"/>
            <a:ext cx="8962768" cy="3128346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Рисунок 35" descr="Изображение выглядит как стол, деревянный, внутренний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3A58C526-9AC4-46A3-8460-AF41A6C4EC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2813" y="1257341"/>
            <a:ext cx="3730752" cy="2798064"/>
          </a:xfrm>
          <a:prstGeom prst="rect">
            <a:avLst/>
          </a:prstGeom>
        </p:spPr>
      </p:pic>
      <p:pic>
        <p:nvPicPr>
          <p:cNvPr id="32" name="Рисунок 31" descr="Изображение выглядит как пол, внутренний, здание, комната&#10;&#10;Автоматически созданное описание">
            <a:extLst>
              <a:ext uri="{FF2B5EF4-FFF2-40B4-BE49-F238E27FC236}">
                <a16:creationId xmlns:a16="http://schemas.microsoft.com/office/drawing/2014/main" id="{8BE6918D-6676-4526-94CC-3108CB4AB0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5317" y="1257341"/>
            <a:ext cx="2098548" cy="2798064"/>
          </a:xfrm>
          <a:prstGeom prst="rect">
            <a:avLst/>
          </a:prstGeom>
        </p:spPr>
      </p:pic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1214B64F-D291-4308-B071-A2678ED78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64080" y="5518838"/>
            <a:ext cx="78638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693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C63CB80B-4043-44A1-BA36-EBE3BC89C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F41E688-8FFF-4281-88F3-E224AB4EEE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64B2FFC-730B-47D0-AFD7-BEB890CF25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10A73A3-4897-4277-AC99-A74B16EEA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1A863DB-304F-46AC-8E28-D03DC9A7B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1EA9110-C355-4792-AD56-BAA4A01235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8BFC40FC-92E4-4B02-BCBE-19D2EAC62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7D979C0-B9ED-47FE-9052-33D6401DC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6DC752E2-C09F-4B3C-A9ED-850048B37B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1BF1B58-0BA2-42D1-8C30-50E7884D5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4E7EDAB3-0E42-42C6-A0B8-2E6729694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C68AEAED-237E-4194-A9A4-47CBF9B792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1FEB2BA-8D93-44EB-AB9C-4A508EF95A52}"/>
              </a:ext>
            </a:extLst>
          </p:cNvPr>
          <p:cNvSpPr txBox="1"/>
          <p:nvPr/>
        </p:nvSpPr>
        <p:spPr>
          <a:xfrm>
            <a:off x="1102619" y="4404852"/>
            <a:ext cx="9989677" cy="10547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5400" b="1" kern="1200" cap="none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Стены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6B4F19-E318-4F7B-A372-89408F904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11086" y="1092200"/>
            <a:ext cx="8962768" cy="3128346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Рисунок 12" descr="Изображение выглядит как внутренний, живой, комната, камин&#10;&#10;Автоматически созданное описание">
            <a:extLst>
              <a:ext uri="{FF2B5EF4-FFF2-40B4-BE49-F238E27FC236}">
                <a16:creationId xmlns:a16="http://schemas.microsoft.com/office/drawing/2014/main" id="{4A524097-3F46-40DC-B35B-67B58C4D8FB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237" r="20035" b="-2"/>
          <a:stretch/>
        </p:blipFill>
        <p:spPr>
          <a:xfrm>
            <a:off x="1777073" y="1257341"/>
            <a:ext cx="2034916" cy="2798064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внутренний, стол, живой, комната&#10;&#10;Автоматически созданное описание">
            <a:extLst>
              <a:ext uri="{FF2B5EF4-FFF2-40B4-BE49-F238E27FC236}">
                <a16:creationId xmlns:a16="http://schemas.microsoft.com/office/drawing/2014/main" id="{A693760D-1FA4-408C-9735-384129671DB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4090" r="31367" b="1"/>
          <a:stretch/>
        </p:blipFill>
        <p:spPr>
          <a:xfrm>
            <a:off x="3975699" y="1257342"/>
            <a:ext cx="2034916" cy="2798064"/>
          </a:xfrm>
          <a:prstGeom prst="rect">
            <a:avLst/>
          </a:prstGeom>
        </p:spPr>
      </p:pic>
      <p:pic>
        <p:nvPicPr>
          <p:cNvPr id="5" name="Рисунок 4" descr="Изображение выглядит как внутренний, зеркало, сидит, фот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61865C7E-D7F5-4F99-AF3B-9E9A4E18BC9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4547" r="20910" b="1"/>
          <a:stretch/>
        </p:blipFill>
        <p:spPr>
          <a:xfrm>
            <a:off x="6174325" y="1257341"/>
            <a:ext cx="2034916" cy="2798064"/>
          </a:xfrm>
          <a:prstGeom prst="rect">
            <a:avLst/>
          </a:prstGeom>
        </p:spPr>
      </p:pic>
      <p:pic>
        <p:nvPicPr>
          <p:cNvPr id="8" name="Рисунок 7" descr="Изображение выглядит как внутренний, стол, комната, живой&#10;&#10;Автоматически созданное описание">
            <a:extLst>
              <a:ext uri="{FF2B5EF4-FFF2-40B4-BE49-F238E27FC236}">
                <a16:creationId xmlns:a16="http://schemas.microsoft.com/office/drawing/2014/main" id="{44D9D082-F890-44B7-8A50-17F77EBFCC1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7321" r="39045" b="3"/>
          <a:stretch/>
        </p:blipFill>
        <p:spPr>
          <a:xfrm>
            <a:off x="8372952" y="1257341"/>
            <a:ext cx="2034916" cy="2798064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E85F6C5-C81B-4332-AC63-79827C9D5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64080" y="5518838"/>
            <a:ext cx="78638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807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B99C5CFC-075D-4F3F-9F9F-661FE5402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2" name="Picture 15">
              <a:extLst>
                <a:ext uri="{FF2B5EF4-FFF2-40B4-BE49-F238E27FC236}">
                  <a16:creationId xmlns:a16="http://schemas.microsoft.com/office/drawing/2014/main" id="{DC8D7C43-09CE-4135-B728-76800AC35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EF55059-E28F-4AFA-9147-69F50C4E64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3" name="Picture 17">
              <a:extLst>
                <a:ext uri="{FF2B5EF4-FFF2-40B4-BE49-F238E27FC236}">
                  <a16:creationId xmlns:a16="http://schemas.microsoft.com/office/drawing/2014/main" id="{E583B832-AA89-4082-98A3-E5AA78763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591C4AB-3C35-4B64-BB09-94D736BD49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EED47D7-3B89-48AD-96EB-9331E99785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71B91E85-CDB4-4C8E-B726-CD3A3D16E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273F91E-3134-4AC7-9283-19083396C1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5D5D60B-A0DD-4EFF-A5DB-D341822DF9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179E6F6-18CD-41CE-AA0A-B192F19774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0A2686C0-36E5-4A15-857E-A19050A44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C1B7B1B9-1FA9-440D-9BA2-2AC6193F4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1FEB2BA-8D93-44EB-AB9C-4A508EF95A52}"/>
              </a:ext>
            </a:extLst>
          </p:cNvPr>
          <p:cNvSpPr txBox="1"/>
          <p:nvPr/>
        </p:nvSpPr>
        <p:spPr>
          <a:xfrm>
            <a:off x="1102619" y="4404852"/>
            <a:ext cx="9989677" cy="10547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5400" b="1" kern="1200" cap="none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Ванная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BC1981E-AB48-4C7D-B260-7FDA53425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11086" y="1092200"/>
            <a:ext cx="8962768" cy="3128346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 descr="Изображение выглядит как внутренний, раковина, стол, комната&#10;&#10;Автоматически созданное описание">
            <a:extLst>
              <a:ext uri="{FF2B5EF4-FFF2-40B4-BE49-F238E27FC236}">
                <a16:creationId xmlns:a16="http://schemas.microsoft.com/office/drawing/2014/main" id="{B8141DAA-3EAF-4874-97E0-A882BE1CF2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9041" y="1257341"/>
            <a:ext cx="1867707" cy="2798064"/>
          </a:xfrm>
          <a:prstGeom prst="rect">
            <a:avLst/>
          </a:prstGeom>
        </p:spPr>
      </p:pic>
      <p:pic>
        <p:nvPicPr>
          <p:cNvPr id="4" name="Рисунок 3" descr="Изображение выглядит как внутренний, здание, сидит, раковина&#10;&#10;Автоматически созданное описание">
            <a:extLst>
              <a:ext uri="{FF2B5EF4-FFF2-40B4-BE49-F238E27FC236}">
                <a16:creationId xmlns:a16="http://schemas.microsoft.com/office/drawing/2014/main" id="{39B1CEB5-8B2F-42B0-AC52-FE10E38ECB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4703" y="1891539"/>
            <a:ext cx="2032782" cy="1529668"/>
          </a:xfrm>
          <a:prstGeom prst="rect">
            <a:avLst/>
          </a:prstGeom>
        </p:spPr>
      </p:pic>
      <p:pic>
        <p:nvPicPr>
          <p:cNvPr id="10" name="Рисунок 9" descr="Изображение выглядит как внутренний, раковина, потолок, зеркало&#10;&#10;Автоматически созданное описание">
            <a:extLst>
              <a:ext uri="{FF2B5EF4-FFF2-40B4-BE49-F238E27FC236}">
                <a16:creationId xmlns:a16="http://schemas.microsoft.com/office/drawing/2014/main" id="{8298897A-47E7-4722-8BAD-16AFF8C190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2903" y="1980473"/>
            <a:ext cx="2032782" cy="1351800"/>
          </a:xfrm>
          <a:prstGeom prst="rect">
            <a:avLst/>
          </a:prstGeom>
        </p:spPr>
      </p:pic>
      <p:pic>
        <p:nvPicPr>
          <p:cNvPr id="6" name="Рисунок 5" descr="Изображение выглядит как внутренний, потолок, комната, раковина&#10;&#10;Автоматически созданное описание">
            <a:extLst>
              <a:ext uri="{FF2B5EF4-FFF2-40B4-BE49-F238E27FC236}">
                <a16:creationId xmlns:a16="http://schemas.microsoft.com/office/drawing/2014/main" id="{6D0A40B5-6CA4-419A-A86E-3524173476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1102" y="1978959"/>
            <a:ext cx="2037335" cy="1354827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74C0DAF-43CA-40A8-B867-6E17661FD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64080" y="5518838"/>
            <a:ext cx="78638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128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63CB80B-4043-44A1-BA36-EBE3BC89C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F41E688-8FFF-4281-88F3-E224AB4EEE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64B2FFC-730B-47D0-AFD7-BEB890CF25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10A73A3-4897-4277-AC99-A74B16EEA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1A863DB-304F-46AC-8E28-D03DC9A7B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1EA9110-C355-4792-AD56-BAA4A01235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BFC40FC-92E4-4B02-BCBE-19D2EAC62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7D979C0-B9ED-47FE-9052-33D6401DC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DC752E2-C09F-4B3C-A9ED-850048B37B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1BF1B58-0BA2-42D1-8C30-50E7884D5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E7EDAB3-0E42-42C6-A0B8-2E6729694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C68AEAED-237E-4194-A9A4-47CBF9B792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1FEB2BA-8D93-44EB-AB9C-4A508EF95A52}"/>
              </a:ext>
            </a:extLst>
          </p:cNvPr>
          <p:cNvSpPr txBox="1"/>
          <p:nvPr/>
        </p:nvSpPr>
        <p:spPr>
          <a:xfrm>
            <a:off x="1102619" y="4404852"/>
            <a:ext cx="9989677" cy="10547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ru-RU" sz="5400" b="1" kern="1200" cap="none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Сауна и бассейн</a:t>
            </a:r>
            <a:endParaRPr lang="en-US" sz="5400" b="1" kern="1200" cap="none" dirty="0">
              <a:ln w="3175" cmpd="sng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D6B4F19-E318-4F7B-A372-89408F904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11086" y="1092200"/>
            <a:ext cx="8962768" cy="3128346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Рисунок 9" descr="Изображение выглядит как внутренний, потолок, комната, окно&#10;&#10;Автоматически созданное описание">
            <a:extLst>
              <a:ext uri="{FF2B5EF4-FFF2-40B4-BE49-F238E27FC236}">
                <a16:creationId xmlns:a16="http://schemas.microsoft.com/office/drawing/2014/main" id="{566BA699-3E44-4161-94B1-41C4F36179F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38544" b="-4"/>
          <a:stretch/>
        </p:blipFill>
        <p:spPr>
          <a:xfrm>
            <a:off x="1777073" y="1257341"/>
            <a:ext cx="2034916" cy="2798064"/>
          </a:xfrm>
          <a:prstGeom prst="rect">
            <a:avLst/>
          </a:prstGeom>
        </p:spPr>
      </p:pic>
      <p:pic>
        <p:nvPicPr>
          <p:cNvPr id="6" name="Рисунок 5" descr="Изображение выглядит как внутренний, потолок, окно, кровать&#10;&#10;Автоматически созданное описание">
            <a:extLst>
              <a:ext uri="{FF2B5EF4-FFF2-40B4-BE49-F238E27FC236}">
                <a16:creationId xmlns:a16="http://schemas.microsoft.com/office/drawing/2014/main" id="{717AA6D9-2992-4E6B-8BB6-7967EF10302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584" r="30874" b="3"/>
          <a:stretch/>
        </p:blipFill>
        <p:spPr>
          <a:xfrm>
            <a:off x="3975699" y="1257342"/>
            <a:ext cx="2034916" cy="2798064"/>
          </a:xfrm>
          <a:prstGeom prst="rect">
            <a:avLst/>
          </a:prstGeom>
        </p:spPr>
      </p:pic>
      <p:pic>
        <p:nvPicPr>
          <p:cNvPr id="8" name="Рисунок 7" descr="Изображение выглядит как внутренний, комната, стол, живой&#10;&#10;Автоматически созданное описание">
            <a:extLst>
              <a:ext uri="{FF2B5EF4-FFF2-40B4-BE49-F238E27FC236}">
                <a16:creationId xmlns:a16="http://schemas.microsoft.com/office/drawing/2014/main" id="{FA42570C-AEE8-4D24-B7D4-7C394B3DB64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1546" r="13910" b="1"/>
          <a:stretch/>
        </p:blipFill>
        <p:spPr>
          <a:xfrm>
            <a:off x="6174325" y="1257341"/>
            <a:ext cx="2034916" cy="2798064"/>
          </a:xfrm>
          <a:prstGeom prst="rect">
            <a:avLst/>
          </a:prstGeom>
        </p:spPr>
      </p:pic>
      <p:pic>
        <p:nvPicPr>
          <p:cNvPr id="4" name="Рисунок 3" descr="Изображение выглядит как стол, внутренний, потолок, окно&#10;&#10;Автоматически созданное описание">
            <a:extLst>
              <a:ext uri="{FF2B5EF4-FFF2-40B4-BE49-F238E27FC236}">
                <a16:creationId xmlns:a16="http://schemas.microsoft.com/office/drawing/2014/main" id="{8AB7E297-55B3-4811-A7AF-B2B7D535D05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6407" r="35050" b="3"/>
          <a:stretch/>
        </p:blipFill>
        <p:spPr>
          <a:xfrm>
            <a:off x="8372952" y="1257341"/>
            <a:ext cx="2034916" cy="2798064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E85F6C5-C81B-4332-AC63-79827C9D5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64080" y="5518838"/>
            <a:ext cx="78638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296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6BD642B1-E8A0-4B5B-8E4A-D8EF15A08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241D71B9-BFD9-40DE-BC3B-E64BA2895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2504B9E-D812-4C78-9981-5F48C1288A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2F886AB1-61BE-4427-BED7-571CF1EF1C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912E8F6-1094-49C1-B7CD-CC46B33D6F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870FE29-3AF7-4226-8303-7C1B0B8E1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8B226A40-22CC-40E5-9EC4-5163536C6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BB9B7D3-101C-4F55-A956-62DA4AAD4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53BD5441-821C-4091-8DDD-A4A56A6FC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FC6E877-1BD2-4856-8FFD-250D27C15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F64C008A-2A32-4626-A83A-16A984F886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875D67EF-62E2-43F5-8005-7A7A319D05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1FEB2BA-8D93-44EB-AB9C-4A508EF95A52}"/>
              </a:ext>
            </a:extLst>
          </p:cNvPr>
          <p:cNvSpPr txBox="1"/>
          <p:nvPr/>
        </p:nvSpPr>
        <p:spPr>
          <a:xfrm>
            <a:off x="1102619" y="4404852"/>
            <a:ext cx="9989677" cy="10547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ru-RU" sz="5400" b="1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Камины</a:t>
            </a:r>
            <a:endParaRPr lang="en-US" sz="5400" b="1" kern="1200" cap="none" dirty="0">
              <a:ln w="3175" cmpd="sng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D2CA3DB-2141-4DE2-9F8A-9E5561DDF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11086" y="1092200"/>
            <a:ext cx="8962768" cy="3128346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 descr="Изображение выглядит как внутренний, комната, живой, стол&#10;&#10;Автоматически созданное описание">
            <a:extLst>
              <a:ext uri="{FF2B5EF4-FFF2-40B4-BE49-F238E27FC236}">
                <a16:creationId xmlns:a16="http://schemas.microsoft.com/office/drawing/2014/main" id="{0D2F20B2-CD92-4A0F-BA6A-11169D8AFC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4382" y="1257341"/>
            <a:ext cx="4207615" cy="2798064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дерево, деревянный, здание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9AFE4A33-08C7-44F9-BCF3-2D2FF6C03C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2708" y="1257341"/>
            <a:ext cx="1783765" cy="2798064"/>
          </a:xfrm>
          <a:prstGeom prst="rect">
            <a:avLst/>
          </a:prstGeom>
        </p:spPr>
      </p:pic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214B64F-D291-4308-B071-A2678ED78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64080" y="5518838"/>
            <a:ext cx="78638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431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FEB2BA-8D93-44EB-AB9C-4A508EF95A52}"/>
              </a:ext>
            </a:extLst>
          </p:cNvPr>
          <p:cNvSpPr txBox="1"/>
          <p:nvPr/>
        </p:nvSpPr>
        <p:spPr>
          <a:xfrm>
            <a:off x="1102619" y="4404852"/>
            <a:ext cx="9989677" cy="10547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ru-RU" sz="5400" b="1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Ресепшн</a:t>
            </a:r>
            <a:endParaRPr lang="en-US" sz="5400" b="1" kern="1200" cap="none" dirty="0">
              <a:ln w="3175" cmpd="sng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Изображение выглядит как потолок, внутренний, стол, окно&#10;&#10;Автоматически созданное описание">
            <a:extLst>
              <a:ext uri="{FF2B5EF4-FFF2-40B4-BE49-F238E27FC236}">
                <a16:creationId xmlns:a16="http://schemas.microsoft.com/office/drawing/2014/main" id="{A7662C07-2435-4CE2-AEF0-569989594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0852" y="2882340"/>
            <a:ext cx="3283141" cy="3283141"/>
          </a:xfrm>
          <a:prstGeom prst="rect">
            <a:avLst/>
          </a:prstGeom>
        </p:spPr>
      </p:pic>
      <p:pic>
        <p:nvPicPr>
          <p:cNvPr id="8" name="Рисунок 7" descr="Изображение выглядит как внутренний, потолок, стол, большой&#10;&#10;Автоматически созданное описание">
            <a:extLst>
              <a:ext uri="{FF2B5EF4-FFF2-40B4-BE49-F238E27FC236}">
                <a16:creationId xmlns:a16="http://schemas.microsoft.com/office/drawing/2014/main" id="{8868F007-FEE3-48A3-84B8-3D4B539FE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636" y="2913515"/>
            <a:ext cx="2645207" cy="176207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внутренний, здание, камень, печь&#10;&#10;Автоматически созданное описание">
            <a:extLst>
              <a:ext uri="{FF2B5EF4-FFF2-40B4-BE49-F238E27FC236}">
                <a16:creationId xmlns:a16="http://schemas.microsoft.com/office/drawing/2014/main" id="{B1D94D72-852F-47D0-AE0A-31C62849B1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0294" y="2913515"/>
            <a:ext cx="3038360" cy="2023595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потолок, внутренний, здание, большой&#10;&#10;Автоматически созданное описание">
            <a:extLst>
              <a:ext uri="{FF2B5EF4-FFF2-40B4-BE49-F238E27FC236}">
                <a16:creationId xmlns:a16="http://schemas.microsoft.com/office/drawing/2014/main" id="{2B443B36-B563-4608-9860-2AF65E6109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8428" y="711776"/>
            <a:ext cx="3502424" cy="2189014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внутренний, потолок, кухня, живой&#10;&#10;Автоматически созданное описание">
            <a:extLst>
              <a:ext uri="{FF2B5EF4-FFF2-40B4-BE49-F238E27FC236}">
                <a16:creationId xmlns:a16="http://schemas.microsoft.com/office/drawing/2014/main" id="{7FD992A1-F6F5-4171-9F00-6BE273EC82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5757" y="711776"/>
            <a:ext cx="2292671" cy="2186035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внутренний, стол, сидит, комната&#10;&#10;Автоматически созданное описание">
            <a:extLst>
              <a:ext uri="{FF2B5EF4-FFF2-40B4-BE49-F238E27FC236}">
                <a16:creationId xmlns:a16="http://schemas.microsoft.com/office/drawing/2014/main" id="{06CFFA6E-4951-43FC-AAF4-0F30F5D9AD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0852" y="699051"/>
            <a:ext cx="3283141" cy="218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259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E389D3B6-8803-4403-897A-F0246B79E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887308"/>
          </a:xfrm>
        </p:spPr>
        <p:txBody>
          <a:bodyPr/>
          <a:lstStyle/>
          <a:p>
            <a:r>
              <a:rPr lang="ru-RU" b="1" dirty="0"/>
              <a:t>Столы и столешницы</a:t>
            </a:r>
          </a:p>
        </p:txBody>
      </p:sp>
      <p:pic>
        <p:nvPicPr>
          <p:cNvPr id="9" name="Рисунок 8" descr="Изображение выглядит как пол, внутренний, стол, большой&#10;&#10;Автоматически созданное описание">
            <a:extLst>
              <a:ext uri="{FF2B5EF4-FFF2-40B4-BE49-F238E27FC236}">
                <a16:creationId xmlns:a16="http://schemas.microsoft.com/office/drawing/2014/main" id="{DA4A3EF6-FD24-43B5-BD81-F72FEE219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721" y="2506628"/>
            <a:ext cx="2101322" cy="140581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пол, внутренний, комната, стол&#10;&#10;Автоматически созданное описание">
            <a:extLst>
              <a:ext uri="{FF2B5EF4-FFF2-40B4-BE49-F238E27FC236}">
                <a16:creationId xmlns:a16="http://schemas.microsoft.com/office/drawing/2014/main" id="{8449118F-109C-4773-85A8-3B1BEE38C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339" y="4319186"/>
            <a:ext cx="2101322" cy="1507699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внутренний, шкафчик, кухня, деревянный&#10;&#10;Автоматически созданное описание">
            <a:extLst>
              <a:ext uri="{FF2B5EF4-FFF2-40B4-BE49-F238E27FC236}">
                <a16:creationId xmlns:a16="http://schemas.microsoft.com/office/drawing/2014/main" id="{177D06DA-CCD4-444B-BD38-443B01DC8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4788" y="4386220"/>
            <a:ext cx="2187734" cy="1471593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пол, внутренний, потолок, стол&#10;&#10;Автоматически созданное описание">
            <a:extLst>
              <a:ext uri="{FF2B5EF4-FFF2-40B4-BE49-F238E27FC236}">
                <a16:creationId xmlns:a16="http://schemas.microsoft.com/office/drawing/2014/main" id="{9532C6DB-7012-4173-9C1D-58BDB4AD5A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8655" y="2465871"/>
            <a:ext cx="1687943" cy="1748708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пол, внутренний, стол, деревянный&#10;&#10;Автоматически созданное описание">
            <a:extLst>
              <a:ext uri="{FF2B5EF4-FFF2-40B4-BE49-F238E27FC236}">
                <a16:creationId xmlns:a16="http://schemas.microsoft.com/office/drawing/2014/main" id="{48CEA59F-7F60-4345-94F1-DDBED4D753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5402" y="2563818"/>
            <a:ext cx="1876230" cy="1348623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внутренний, окно, стол, прилавок&#10;&#10;Автоматически созданное описание">
            <a:extLst>
              <a:ext uri="{FF2B5EF4-FFF2-40B4-BE49-F238E27FC236}">
                <a16:creationId xmlns:a16="http://schemas.microsoft.com/office/drawing/2014/main" id="{B8A60A63-AF3C-42DB-9D07-24AE7795C8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8741" y="4100263"/>
            <a:ext cx="3011782" cy="1776593"/>
          </a:xfrm>
          <a:prstGeom prst="rect">
            <a:avLst/>
          </a:prstGeom>
        </p:spPr>
      </p:pic>
      <p:pic>
        <p:nvPicPr>
          <p:cNvPr id="21" name="Рисунок 20" descr="Изображение выглядит как пол, внутренний, стол, стул&#10;&#10;Автоматически созданное описание">
            <a:extLst>
              <a:ext uri="{FF2B5EF4-FFF2-40B4-BE49-F238E27FC236}">
                <a16:creationId xmlns:a16="http://schemas.microsoft.com/office/drawing/2014/main" id="{BDC54764-A70D-479F-BBEF-1C8301B23F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2471" y="2505268"/>
            <a:ext cx="1876230" cy="140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018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FEB2BA-8D93-44EB-AB9C-4A508EF95A52}"/>
              </a:ext>
            </a:extLst>
          </p:cNvPr>
          <p:cNvSpPr txBox="1"/>
          <p:nvPr/>
        </p:nvSpPr>
        <p:spPr>
          <a:xfrm>
            <a:off x="1102619" y="4404852"/>
            <a:ext cx="9989677" cy="10547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ru-RU" sz="5400" b="1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Свет</a:t>
            </a:r>
            <a:endParaRPr lang="en-US" sz="5400" b="1" kern="1200" cap="none" dirty="0">
              <a:ln w="3175" cmpd="sng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14" name="Рисунок 13" descr="Изображение выглядит как внутренний, сидит, еда, укладывает&#10;&#10;Автоматически созданное описание">
            <a:extLst>
              <a:ext uri="{FF2B5EF4-FFF2-40B4-BE49-F238E27FC236}">
                <a16:creationId xmlns:a16="http://schemas.microsoft.com/office/drawing/2014/main" id="{4A02012A-0EA9-49AB-B41D-8DF2C3D93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619" y="845264"/>
            <a:ext cx="4203772" cy="2776076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внутренний, потолок, кухня, живой&#10;&#10;Автоматически созданное описание">
            <a:extLst>
              <a:ext uri="{FF2B5EF4-FFF2-40B4-BE49-F238E27FC236}">
                <a16:creationId xmlns:a16="http://schemas.microsoft.com/office/drawing/2014/main" id="{2717714B-314E-490A-BB0C-20F5DD140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2762" y="1214093"/>
            <a:ext cx="2989554" cy="2850505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внутренний, потолок, окно, стол&#10;&#10;Автоматически созданное описание">
            <a:extLst>
              <a:ext uri="{FF2B5EF4-FFF2-40B4-BE49-F238E27FC236}">
                <a16:creationId xmlns:a16="http://schemas.microsoft.com/office/drawing/2014/main" id="{D704DD55-0CED-434F-A608-3505CB89E7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9704" y="3695377"/>
            <a:ext cx="3294051" cy="2473693"/>
          </a:xfrm>
          <a:prstGeom prst="rect">
            <a:avLst/>
          </a:prstGeom>
        </p:spPr>
      </p:pic>
      <p:pic>
        <p:nvPicPr>
          <p:cNvPr id="20" name="Рисунок 19" descr="Изображение выглядит как внутренний, сидит, стол, кровать&#10;&#10;Автоматически созданное описание">
            <a:extLst>
              <a:ext uri="{FF2B5EF4-FFF2-40B4-BE49-F238E27FC236}">
                <a16:creationId xmlns:a16="http://schemas.microsoft.com/office/drawing/2014/main" id="{029F930C-9756-47A4-B302-D91D5ABF18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4363" y="845264"/>
            <a:ext cx="2417580" cy="362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8708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453</Words>
  <Application>Microsoft Office PowerPoint</Application>
  <PresentationFormat>Широкоэкранный</PresentationFormat>
  <Paragraphs>72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Garamond</vt:lpstr>
      <vt:lpstr>Helvetica</vt:lpstr>
      <vt:lpstr>Натуральные материалы</vt:lpstr>
      <vt:lpstr>Термопанели и Гибкий камень для строительства</vt:lpstr>
      <vt:lpstr>Что такое Гибкий камень? </vt:lpstr>
      <vt:lpstr>Что такое Термопанели?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Столы и столешницы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Термопанели и Гибкий камень для строительства</dc:title>
  <dc:creator>Антон Шаховой</dc:creator>
  <cp:lastModifiedBy>Антон Шаховой</cp:lastModifiedBy>
  <cp:revision>1</cp:revision>
  <dcterms:created xsi:type="dcterms:W3CDTF">2020-07-15T08:47:44Z</dcterms:created>
  <dcterms:modified xsi:type="dcterms:W3CDTF">2020-07-15T08:48:45Z</dcterms:modified>
</cp:coreProperties>
</file>